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59" r:id="rId4"/>
    <p:sldId id="260" r:id="rId5"/>
    <p:sldId id="258" r:id="rId6"/>
    <p:sldId id="294" r:id="rId7"/>
    <p:sldId id="296" r:id="rId8"/>
    <p:sldId id="284" r:id="rId9"/>
    <p:sldId id="289" r:id="rId10"/>
    <p:sldId id="288" r:id="rId11"/>
    <p:sldId id="291" r:id="rId12"/>
    <p:sldId id="297" r:id="rId13"/>
    <p:sldId id="262" r:id="rId14"/>
    <p:sldId id="299" r:id="rId15"/>
    <p:sldId id="300" r:id="rId16"/>
    <p:sldId id="301" r:id="rId17"/>
    <p:sldId id="302" r:id="rId18"/>
    <p:sldId id="303" r:id="rId19"/>
    <p:sldId id="304" r:id="rId20"/>
    <p:sldId id="308" r:id="rId21"/>
    <p:sldId id="305" r:id="rId22"/>
    <p:sldId id="306" r:id="rId23"/>
    <p:sldId id="307" r:id="rId24"/>
    <p:sldId id="278" r:id="rId25"/>
    <p:sldId id="279" r:id="rId26"/>
    <p:sldId id="280" r:id="rId27"/>
    <p:sldId id="281" r:id="rId28"/>
    <p:sldId id="282" r:id="rId29"/>
    <p:sldId id="283" r:id="rId30"/>
    <p:sldId id="263" r:id="rId31"/>
    <p:sldId id="264" r:id="rId32"/>
    <p:sldId id="265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3" r:id="rId41"/>
    <p:sldId id="274" r:id="rId42"/>
    <p:sldId id="275" r:id="rId43"/>
    <p:sldId id="276" r:id="rId44"/>
    <p:sldId id="256" r:id="rId4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2C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5490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803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3176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4E2F5CC3-FB93-5643-BE61-5A8BF9A03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489328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1A6241-EB01-0E43-807E-7D207F060010}"/>
              </a:ext>
            </a:extLst>
          </p:cNvPr>
          <p:cNvSpPr/>
          <p:nvPr userDrawn="1"/>
        </p:nvSpPr>
        <p:spPr>
          <a:xfrm>
            <a:off x="5489328" y="0"/>
            <a:ext cx="6702672" cy="6858000"/>
          </a:xfrm>
          <a:prstGeom prst="rect">
            <a:avLst/>
          </a:prstGeom>
          <a:solidFill>
            <a:srgbClr val="F0EE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4705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384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294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60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08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650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913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025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10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CCD36-22F2-4533-A429-F1E47BA3D565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334C5-68F5-4BE4-8279-6B8BC5297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989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CBB7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97" y="727647"/>
            <a:ext cx="3828498" cy="17485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2393532" y="4895331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  <a:cs typeface="Pattaya"/>
              </a:rPr>
              <a:t>2022. 05. 27(</a:t>
            </a:r>
            <a:r>
              <a:rPr lang="ko-KR" altLang="en-US" sz="2200" dirty="0" smtClean="0">
                <a:latin typeface="맑은 고딕" pitchFamily="50" charset="-127"/>
                <a:cs typeface="Pattaya"/>
              </a:rPr>
              <a:t>금</a:t>
            </a:r>
            <a:r>
              <a:rPr lang="en-US" altLang="ko-KR" sz="2200" dirty="0">
                <a:latin typeface="맑은 고딕" pitchFamily="50" charset="-127"/>
                <a:cs typeface="Pattaya"/>
              </a:rPr>
              <a:t>)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393531" y="3947594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</a:rPr>
              <a:t>2</a:t>
            </a:r>
            <a:r>
              <a:rPr lang="ko-KR" altLang="en-US" sz="2200" dirty="0" smtClean="0">
                <a:latin typeface="맑은 고딕" pitchFamily="50" charset="-127"/>
              </a:rPr>
              <a:t>차 프로젝트 </a:t>
            </a:r>
            <a:r>
              <a:rPr lang="ko-KR" altLang="en-US" sz="2200" dirty="0" err="1" smtClean="0">
                <a:latin typeface="맑은 고딕" pitchFamily="50" charset="-127"/>
              </a:rPr>
              <a:t>최종발표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393532" y="2967773"/>
            <a:ext cx="7743825" cy="73344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맑은 고딕" pitchFamily="50" charset="-127"/>
              </a:rPr>
              <a:t>[</a:t>
            </a:r>
            <a:r>
              <a:rPr lang="ko-KR" altLang="en-US" sz="2200" dirty="0" smtClean="0">
                <a:latin typeface="맑은 고딕" pitchFamily="50" charset="-127"/>
              </a:rPr>
              <a:t>빅데이터전문가</a:t>
            </a:r>
            <a:r>
              <a:rPr lang="en-US" altLang="ko-KR" sz="2200" dirty="0" smtClean="0">
                <a:latin typeface="맑은 고딕" pitchFamily="50" charset="-127"/>
              </a:rPr>
              <a:t>]</a:t>
            </a:r>
            <a:r>
              <a:rPr lang="ko-KR" altLang="en-US" sz="2200" dirty="0" smtClean="0">
                <a:latin typeface="맑은 고딕" pitchFamily="50" charset="-127"/>
              </a:rPr>
              <a:t>빅데이터분석 </a:t>
            </a:r>
            <a:r>
              <a:rPr lang="ko-KR" altLang="en-US" sz="2200" dirty="0" err="1" smtClean="0">
                <a:latin typeface="맑은 고딕" pitchFamily="50" charset="-127"/>
              </a:rPr>
              <a:t>머신러닝활용</a:t>
            </a:r>
            <a:r>
              <a:rPr lang="en-US" altLang="ko-KR" sz="2200" dirty="0" smtClean="0">
                <a:latin typeface="맑은 고딕" pitchFamily="50" charset="-127"/>
              </a:rPr>
              <a:t>(</a:t>
            </a:r>
            <a:r>
              <a:rPr lang="ko-KR" altLang="en-US" sz="2200" dirty="0" smtClean="0">
                <a:latin typeface="맑은 고딕" pitchFamily="50" charset="-127"/>
              </a:rPr>
              <a:t>자바</a:t>
            </a:r>
            <a:r>
              <a:rPr lang="en-US" altLang="ko-KR" sz="2200" dirty="0" smtClean="0">
                <a:latin typeface="맑은 고딕" pitchFamily="50" charset="-127"/>
              </a:rPr>
              <a:t>, </a:t>
            </a:r>
            <a:r>
              <a:rPr lang="ko-KR" altLang="en-US" sz="2200" dirty="0" err="1" smtClean="0">
                <a:latin typeface="맑은 고딕" pitchFamily="50" charset="-127"/>
              </a:rPr>
              <a:t>파이썬</a:t>
            </a:r>
            <a:r>
              <a:rPr lang="en-US" altLang="ko-KR" sz="2200" dirty="0" smtClean="0">
                <a:latin typeface="맑은 고딕" pitchFamily="50" charset="-127"/>
              </a:rPr>
              <a:t>)</a:t>
            </a:r>
            <a:endParaRPr lang="ko-KR" altLang="en-US" sz="2200" dirty="0">
              <a:latin typeface="맑은 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7405938" y="910890"/>
            <a:ext cx="1719012" cy="1346535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dirty="0" smtClean="0">
                <a:latin typeface="맑은 고딕" pitchFamily="50" charset="-127"/>
              </a:rPr>
              <a:t>C</a:t>
            </a:r>
            <a:r>
              <a:rPr lang="ko-KR" altLang="en-US" sz="3000" dirty="0" smtClean="0">
                <a:latin typeface="맑은 고딕" pitchFamily="50" charset="-127"/>
              </a:rPr>
              <a:t>팀</a:t>
            </a:r>
            <a:endParaRPr lang="ko-KR" altLang="en-US" sz="3000" dirty="0">
              <a:latin typeface="맑은 고딕" pitchFamily="50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705348" y="6079635"/>
            <a:ext cx="3505202" cy="714517"/>
            <a:chOff x="4304886" y="5908712"/>
            <a:chExt cx="2543316" cy="714517"/>
          </a:xfrm>
          <a:solidFill>
            <a:srgbClr val="000000">
              <a:alpha val="80000"/>
            </a:srgbClr>
          </a:solidFill>
        </p:grpSpPr>
        <p:sp>
          <p:nvSpPr>
            <p:cNvPr id="13" name="TextBox 12"/>
            <p:cNvSpPr txBox="1"/>
            <p:nvPr/>
          </p:nvSpPr>
          <p:spPr>
            <a:xfrm>
              <a:off x="5019402" y="5976898"/>
              <a:ext cx="182880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/>
              <a:r>
                <a:rPr kumimoji="1" lang="ko-KR" altLang="en-US" b="1" dirty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이젠</a:t>
              </a:r>
              <a:r>
                <a:rPr kumimoji="1" lang="en-US" altLang="ko-KR" b="1" dirty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IT</a:t>
              </a:r>
              <a:r>
                <a:rPr kumimoji="1" lang="ko-KR" altLang="en-US" b="1" dirty="0" smtClean="0">
                  <a:solidFill>
                    <a:schemeClr val="bg1"/>
                  </a:solidFill>
                  <a:latin typeface="+mn-ea"/>
                  <a:cs typeface="Times New Roman" pitchFamily="18" charset="0"/>
                </a:rPr>
                <a:t>아카데미</a:t>
              </a:r>
            </a:p>
            <a:p>
              <a:r>
                <a:rPr lang="en-US" altLang="ko-KR" dirty="0" smtClean="0">
                  <a:solidFill>
                    <a:schemeClr val="bg1"/>
                  </a:solidFill>
                </a:rPr>
                <a:t>2022-05-27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4886" y="5908712"/>
              <a:ext cx="714516" cy="714516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479153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78386" y="13003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KIOSK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2" y="1162050"/>
            <a:ext cx="11039475" cy="5260224"/>
          </a:xfrm>
          <a:prstGeom prst="rect">
            <a:avLst/>
          </a:prstGeom>
        </p:spPr>
      </p:pic>
      <p:sp>
        <p:nvSpPr>
          <p:cNvPr id="9" name="TextBox 5"/>
          <p:cNvSpPr txBox="1"/>
          <p:nvPr/>
        </p:nvSpPr>
        <p:spPr>
          <a:xfrm>
            <a:off x="334865" y="130032"/>
            <a:ext cx="3868168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ko-KR" altLang="en-US" sz="2800" b="1" dirty="0" err="1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100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5" y="1106127"/>
            <a:ext cx="10248900" cy="53071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POS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238613" y="130032"/>
            <a:ext cx="4060672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ko-KR" altLang="en-US" sz="2800" b="1" dirty="0" err="1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153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10000" b="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95275" y="295275"/>
            <a:ext cx="11639550" cy="6106189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r>
              <a:rPr lang="en-US" altLang="ko-KR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 </a:t>
            </a:r>
            <a:r>
              <a:rPr lang="ko-KR" altLang="en-US" sz="50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다이어그램</a:t>
            </a:r>
            <a:endParaRPr lang="en-US" altLang="ko-KR" sz="50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940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78386" y="130032"/>
            <a:ext cx="3732539" cy="45268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로그인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/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회원가입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79" y="1055516"/>
            <a:ext cx="5252226" cy="560210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325" y="1055516"/>
            <a:ext cx="5697017" cy="547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71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78386" y="13003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ID/PW </a:t>
            </a: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찾기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681" y="1715710"/>
            <a:ext cx="4759869" cy="487688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983" y="1715710"/>
            <a:ext cx="4899530" cy="479938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97345" y="1078749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ID</a:t>
            </a: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찾기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30736" y="105544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PW </a:t>
            </a: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찾기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0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826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홈페이지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" y="1035772"/>
            <a:ext cx="3714837" cy="5512780"/>
          </a:xfrm>
          <a:prstGeom prst="rect">
            <a:avLst/>
          </a:prstGeom>
        </p:spPr>
      </p:pic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12" y="1106112"/>
            <a:ext cx="3957725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142438" y="878060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1106112"/>
            <a:ext cx="5088579" cy="5372100"/>
          </a:xfrm>
          <a:prstGeom prst="rect">
            <a:avLst/>
          </a:prstGeom>
        </p:spPr>
      </p:pic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2580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altLang="ko-KR" sz="28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– </a:t>
            </a: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KIOSK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875" y="1266826"/>
            <a:ext cx="9486900" cy="489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92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이메일 발송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825" y="1394768"/>
            <a:ext cx="8572500" cy="479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16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주문하기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093191"/>
            <a:ext cx="10915650" cy="539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08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E93A58B-B7F0-B74F-A55D-28D3935A0C6D}"/>
              </a:ext>
            </a:extLst>
          </p:cNvPr>
          <p:cNvSpPr txBox="1"/>
          <p:nvPr/>
        </p:nvSpPr>
        <p:spPr>
          <a:xfrm>
            <a:off x="6096000" y="3053396"/>
            <a:ext cx="58127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Bell MT" panose="02020503060305020303" pitchFamily="18" charset="0"/>
              </a:rPr>
              <a:t>When you truly want something and go after it without limiting yourself with disbelief, the universe will make it happen.</a:t>
            </a:r>
            <a:endParaRPr kumimoji="1" lang="ko-KR" altLang="en-US" dirty="0">
              <a:latin typeface="Bell MT" panose="02020503060305020303" pitchFamily="18" charset="0"/>
            </a:endParaRPr>
          </a:p>
        </p:txBody>
      </p:sp>
      <p:sp>
        <p:nvSpPr>
          <p:cNvPr id="3" name="TextBox 5"/>
          <p:cNvSpPr txBox="1"/>
          <p:nvPr/>
        </p:nvSpPr>
        <p:spPr>
          <a:xfrm>
            <a:off x="7743366" y="652147"/>
            <a:ext cx="1944017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목 차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364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주문하기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KIOSK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1126378"/>
            <a:ext cx="10877550" cy="533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0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0" dirty="0" smtClean="0">
                <a:solidFill>
                  <a:schemeClr val="tx1"/>
                </a:solidFill>
              </a:rPr>
              <a:t>=</a:t>
            </a:r>
            <a:r>
              <a:rPr lang="ko-KR" altLang="en-US" sz="8000" dirty="0" smtClean="0">
                <a:solidFill>
                  <a:schemeClr val="tx1"/>
                </a:solidFill>
              </a:rPr>
              <a:t>여기서 멈췄음</a:t>
            </a:r>
            <a:r>
              <a:rPr lang="en-US" altLang="ko-KR" sz="8000" dirty="0" smtClean="0">
                <a:solidFill>
                  <a:schemeClr val="tx1"/>
                </a:solidFill>
              </a:rPr>
              <a:t>.=</a:t>
            </a:r>
            <a:endParaRPr lang="ko-KR" altLang="en-US" sz="8000" dirty="0">
              <a:solidFill>
                <a:schemeClr val="tx1"/>
              </a:solidFill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1629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198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402679" y="130032"/>
            <a:ext cx="3732539" cy="436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386" y="130032"/>
            <a:ext cx="3732539" cy="4362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마이페이지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메타오더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472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67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73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00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592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025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45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TextBox 5"/>
          <p:cNvSpPr txBox="1"/>
          <p:nvPr/>
        </p:nvSpPr>
        <p:spPr>
          <a:xfrm>
            <a:off x="742491" y="130032"/>
            <a:ext cx="1944017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팀원 소개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85" y="1328735"/>
            <a:ext cx="1485906" cy="1485906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260" y="1328735"/>
            <a:ext cx="1485906" cy="1485906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618" y="1328735"/>
            <a:ext cx="1485906" cy="1485906"/>
          </a:xfrm>
          <a:prstGeom prst="rect">
            <a:avLst/>
          </a:prstGeom>
        </p:spPr>
      </p:pic>
      <p:sp>
        <p:nvSpPr>
          <p:cNvPr id="29" name="사각형 설명선 28"/>
          <p:cNvSpPr/>
          <p:nvPr/>
        </p:nvSpPr>
        <p:spPr>
          <a:xfrm>
            <a:off x="384457" y="3265314"/>
            <a:ext cx="1866900" cy="3190875"/>
          </a:xfrm>
          <a:prstGeom prst="wedgeRectCallout">
            <a:avLst>
              <a:gd name="adj1" fmla="val -1955"/>
              <a:gd name="adj2" fmla="val -61679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5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500" b="1" dirty="0" smtClean="0">
                <a:solidFill>
                  <a:srgbClr val="FF0000"/>
                </a:solidFill>
              </a:rPr>
              <a:t>프로젝트 매니저</a:t>
            </a:r>
            <a:r>
              <a:rPr lang="en-US" altLang="ko-KR" sz="1500" b="1" dirty="0">
                <a:solidFill>
                  <a:schemeClr val="tx1"/>
                </a:solidFill>
              </a:rPr>
              <a:t>)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Meta order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앱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시스템 설계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/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 담당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2.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전체 프로젝트 관리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일정 관리</a:t>
            </a:r>
            <a:endParaRPr lang="en-US" altLang="ko-KR" sz="1500" b="1" dirty="0" smtClean="0">
              <a:solidFill>
                <a:schemeClr val="tx1"/>
              </a:solidFill>
            </a:endParaRPr>
          </a:p>
        </p:txBody>
      </p:sp>
      <p:sp>
        <p:nvSpPr>
          <p:cNvPr id="35" name="TextBox 5"/>
          <p:cNvSpPr txBox="1"/>
          <p:nvPr/>
        </p:nvSpPr>
        <p:spPr>
          <a:xfrm>
            <a:off x="748574" y="960646"/>
            <a:ext cx="1707581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ko-KR" altLang="en-US" sz="2700" b="1" dirty="0" err="1" smtClean="0">
                <a:solidFill>
                  <a:srgbClr val="202020"/>
                </a:solidFill>
                <a:latin typeface="+mn-ea"/>
              </a:rPr>
              <a:t>조</a:t>
            </a:r>
            <a:r>
              <a:rPr lang="ko-KR" altLang="en-US" sz="2700" b="1" u="none" dirty="0" err="1" smtClean="0">
                <a:solidFill>
                  <a:srgbClr val="202020"/>
                </a:solidFill>
                <a:latin typeface="+mn-ea"/>
              </a:rPr>
              <a:t>윤찬</a:t>
            </a:r>
            <a:endParaRPr lang="ko-KR" altLang="en-US" sz="2700" dirty="0">
              <a:latin typeface="+mn-ea"/>
            </a:endParaRPr>
          </a:p>
        </p:txBody>
      </p:sp>
      <p:sp>
        <p:nvSpPr>
          <p:cNvPr id="36" name="TextBox 5"/>
          <p:cNvSpPr txBox="1"/>
          <p:nvPr/>
        </p:nvSpPr>
        <p:spPr>
          <a:xfrm>
            <a:off x="2434505" y="960646"/>
            <a:ext cx="2263416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문양주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sp>
        <p:nvSpPr>
          <p:cNvPr id="40" name="사각형 설명선 39"/>
          <p:cNvSpPr/>
          <p:nvPr/>
        </p:nvSpPr>
        <p:spPr>
          <a:xfrm>
            <a:off x="2616187" y="3295602"/>
            <a:ext cx="1866900" cy="3190875"/>
          </a:xfrm>
          <a:prstGeom prst="wedgeRectCallout">
            <a:avLst>
              <a:gd name="adj1" fmla="val -3996"/>
              <a:gd name="adj2" fmla="val -61679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202020"/>
                </a:solidFill>
                <a:latin typeface="+mj-ea"/>
                <a:ea typeface="+mj-ea"/>
              </a:rPr>
              <a:t>(</a:t>
            </a:r>
            <a:r>
              <a:rPr lang="ko-KR" altLang="en-US" sz="1600" b="1" dirty="0" err="1">
                <a:solidFill>
                  <a:srgbClr val="FF0000"/>
                </a:solidFill>
                <a:latin typeface="+mj-ea"/>
                <a:ea typeface="+mj-ea"/>
              </a:rPr>
              <a:t>부팀장</a:t>
            </a:r>
            <a:r>
              <a:rPr lang="en-US" altLang="ko-KR" sz="1600" b="1" dirty="0" smtClean="0">
                <a:solidFill>
                  <a:srgbClr val="202020"/>
                </a:solidFill>
                <a:latin typeface="+mj-ea"/>
                <a:ea typeface="+mj-ea"/>
              </a:rPr>
              <a:t>)</a:t>
            </a:r>
            <a:endParaRPr lang="en-US" altLang="ko-KR" sz="1500" b="1" dirty="0" smtClean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KIOSK </a:t>
            </a:r>
            <a:r>
              <a:rPr lang="ko-KR" altLang="en-US" sz="1500" b="1" dirty="0">
                <a:solidFill>
                  <a:schemeClr val="tx1"/>
                </a:solidFill>
              </a:rPr>
              <a:t>시스템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설계</a:t>
            </a:r>
            <a:r>
              <a:rPr lang="en-US" altLang="ko-KR" sz="1500" b="1" dirty="0">
                <a:solidFill>
                  <a:schemeClr val="tx1"/>
                </a:solidFill>
              </a:rPr>
              <a:t>/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2.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시퀀스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다이어그램 작성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43" name="사각형 설명선 42"/>
          <p:cNvSpPr/>
          <p:nvPr/>
        </p:nvSpPr>
        <p:spPr>
          <a:xfrm>
            <a:off x="4908531" y="3265314"/>
            <a:ext cx="1837389" cy="3190875"/>
          </a:xfrm>
          <a:prstGeom prst="wedgeRectCallout">
            <a:avLst>
              <a:gd name="adj1" fmla="val -1955"/>
              <a:gd name="adj2" fmla="val -61679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500" b="1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sz="15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500" b="1" dirty="0" smtClean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)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홈페이지 설계</a:t>
            </a:r>
            <a:r>
              <a:rPr lang="en-US" altLang="ko-KR" sz="1500" b="1" dirty="0">
                <a:solidFill>
                  <a:schemeClr val="tx1"/>
                </a:solidFill>
              </a:rPr>
              <a:t>/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>
                <a:solidFill>
                  <a:schemeClr val="tx1"/>
                </a:solidFill>
              </a:rPr>
              <a:t>2. </a:t>
            </a:r>
            <a:r>
              <a:rPr lang="ko-KR" altLang="en-US" sz="1500" b="1" dirty="0">
                <a:solidFill>
                  <a:schemeClr val="tx1"/>
                </a:solidFill>
              </a:rPr>
              <a:t>시퀀스 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ko-KR" altLang="en-US" sz="1500" b="1" dirty="0" smtClean="0">
                <a:solidFill>
                  <a:schemeClr val="tx1"/>
                </a:solidFill>
              </a:rPr>
              <a:t>다이어그램 </a:t>
            </a:r>
            <a:r>
              <a:rPr lang="ko-KR" altLang="en-US" sz="1500" b="1" dirty="0">
                <a:solidFill>
                  <a:schemeClr val="tx1"/>
                </a:solidFill>
              </a:rPr>
              <a:t>작성</a:t>
            </a:r>
          </a:p>
          <a:p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44" name="사각형 설명선 43"/>
          <p:cNvSpPr/>
          <p:nvPr/>
        </p:nvSpPr>
        <p:spPr>
          <a:xfrm>
            <a:off x="7237758" y="3265314"/>
            <a:ext cx="1794286" cy="3190875"/>
          </a:xfrm>
          <a:prstGeom prst="wedgeRectCallout">
            <a:avLst>
              <a:gd name="adj1" fmla="val -1955"/>
              <a:gd name="adj2" fmla="val -61679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solidFill>
                  <a:schemeClr val="tx1"/>
                </a:solidFill>
              </a:rPr>
              <a:t>(</a:t>
            </a:r>
            <a:r>
              <a:rPr lang="ko-KR" altLang="en-US" sz="1500" b="1" dirty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500" b="1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POS </a:t>
            </a:r>
            <a:r>
              <a:rPr lang="ko-KR" altLang="en-US" sz="1500" b="1" dirty="0">
                <a:solidFill>
                  <a:schemeClr val="tx1"/>
                </a:solidFill>
              </a:rPr>
              <a:t>시스템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설계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/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2. DB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구조 설계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DB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구축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3.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문제 해결 방안 제시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45" name="사각형 설명선 44"/>
          <p:cNvSpPr/>
          <p:nvPr/>
        </p:nvSpPr>
        <p:spPr>
          <a:xfrm>
            <a:off x="9523882" y="3265314"/>
            <a:ext cx="1914531" cy="3190875"/>
          </a:xfrm>
          <a:prstGeom prst="wedgeRectCallout">
            <a:avLst>
              <a:gd name="adj1" fmla="val -1955"/>
              <a:gd name="adj2" fmla="val -61679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solidFill>
                  <a:schemeClr val="tx1"/>
                </a:solidFill>
              </a:rPr>
              <a:t>(</a:t>
            </a:r>
            <a:r>
              <a:rPr lang="ko-KR" altLang="en-US" sz="1500" b="1" dirty="0">
                <a:solidFill>
                  <a:schemeClr val="accent1">
                    <a:lumMod val="75000"/>
                  </a:schemeClr>
                </a:solidFill>
              </a:rPr>
              <a:t>팀원</a:t>
            </a:r>
            <a:r>
              <a:rPr lang="en-US" altLang="ko-KR" sz="1500" b="1" dirty="0">
                <a:solidFill>
                  <a:schemeClr val="tx1"/>
                </a:solidFill>
              </a:rPr>
              <a:t>)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1.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문서 작업 관리 도우미</a:t>
            </a:r>
            <a:endParaRPr lang="en-US" altLang="ko-KR" sz="1500" b="1" dirty="0" smtClean="0">
              <a:solidFill>
                <a:schemeClr val="tx1"/>
              </a:solidFill>
            </a:endParaRPr>
          </a:p>
          <a:p>
            <a:r>
              <a:rPr lang="en-US" altLang="ko-KR" sz="1500" b="1" dirty="0" smtClean="0">
                <a:solidFill>
                  <a:schemeClr val="tx1"/>
                </a:solidFill>
              </a:rPr>
              <a:t>2. html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작업 도우미</a:t>
            </a:r>
            <a:r>
              <a:rPr lang="en-US" altLang="ko-KR" sz="1500" b="1" dirty="0" smtClean="0">
                <a:solidFill>
                  <a:schemeClr val="tx1"/>
                </a:solidFill>
              </a:rPr>
              <a:t> 3. </a:t>
            </a:r>
            <a:r>
              <a:rPr lang="ko-KR" altLang="en-US" sz="1500" b="1" dirty="0" smtClean="0">
                <a:solidFill>
                  <a:schemeClr val="tx1"/>
                </a:solidFill>
              </a:rPr>
              <a:t>페어 코딩 도우미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22" name="TextBox 5"/>
          <p:cNvSpPr txBox="1"/>
          <p:nvPr/>
        </p:nvSpPr>
        <p:spPr>
          <a:xfrm>
            <a:off x="5198130" y="910953"/>
            <a:ext cx="1215028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한옥경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sp>
        <p:nvSpPr>
          <p:cNvPr id="23" name="TextBox 5"/>
          <p:cNvSpPr txBox="1"/>
          <p:nvPr/>
        </p:nvSpPr>
        <p:spPr>
          <a:xfrm>
            <a:off x="6988490" y="960646"/>
            <a:ext cx="2263416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함경환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sp>
        <p:nvSpPr>
          <p:cNvPr id="33" name="TextBox 5"/>
          <p:cNvSpPr txBox="1"/>
          <p:nvPr/>
        </p:nvSpPr>
        <p:spPr>
          <a:xfrm>
            <a:off x="9207675" y="960646"/>
            <a:ext cx="2263416" cy="450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600" b="1" u="none" dirty="0" err="1" smtClean="0">
                <a:solidFill>
                  <a:srgbClr val="202020"/>
                </a:solidFill>
                <a:latin typeface="+mn-ea"/>
              </a:rPr>
              <a:t>박봉수</a:t>
            </a:r>
            <a:endParaRPr lang="en-US" sz="2600" b="1" u="none" dirty="0">
              <a:solidFill>
                <a:srgbClr val="202020"/>
              </a:solidFill>
              <a:latin typeface="+mn-ea"/>
            </a:endParaRPr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596" y="1328735"/>
            <a:ext cx="1485906" cy="1485906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8545" y="1328735"/>
            <a:ext cx="1485906" cy="148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218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3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128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595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639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078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573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9636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259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1475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257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l="10000" b="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개발 환경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18" name="TextBox 3"/>
          <p:cNvSpPr txBox="1"/>
          <p:nvPr/>
        </p:nvSpPr>
        <p:spPr>
          <a:xfrm>
            <a:off x="1123649" y="3606876"/>
            <a:ext cx="3000991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latinLnBrk="1"/>
            <a:r>
              <a:rPr lang="en-US" altLang="ko-KR" sz="2000" dirty="0" smtClean="0"/>
              <a:t>1. MySQL </a:t>
            </a:r>
            <a:r>
              <a:rPr lang="en-US" altLang="ko-KR" sz="2000" dirty="0"/>
              <a:t>(ver8.0)</a:t>
            </a:r>
            <a:endParaRPr lang="ko-KR" altLang="en-US" sz="2000" dirty="0"/>
          </a:p>
          <a:p>
            <a:pPr lvl="0" latinLnBrk="1"/>
            <a:r>
              <a:rPr lang="en-US" altLang="ko-KR" sz="2000" dirty="0" smtClean="0"/>
              <a:t>2. JDK </a:t>
            </a:r>
            <a:r>
              <a:rPr lang="en-US" altLang="ko-KR" sz="2000" dirty="0"/>
              <a:t>(ver1.8</a:t>
            </a:r>
            <a:r>
              <a:rPr lang="en-US" altLang="ko-KR" sz="2000" dirty="0" smtClean="0"/>
              <a:t>)</a:t>
            </a:r>
          </a:p>
          <a:p>
            <a:pPr lvl="0" latinLnBrk="1"/>
            <a:r>
              <a:rPr lang="en-US" altLang="ko-KR" sz="2000" dirty="0" smtClean="0"/>
              <a:t>3. JRE (ver1.8)</a:t>
            </a:r>
            <a:endParaRPr lang="ko-KR" altLang="en-US" sz="2000" dirty="0"/>
          </a:p>
          <a:p>
            <a:pPr lvl="0" latinLnBrk="1"/>
            <a:r>
              <a:rPr lang="en-US" altLang="ko-KR" sz="2000" dirty="0" smtClean="0"/>
              <a:t>4. Apache </a:t>
            </a:r>
            <a:r>
              <a:rPr lang="en-US" altLang="ko-KR" sz="2000" dirty="0"/>
              <a:t>Tomcat (ver8.5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grpSp>
        <p:nvGrpSpPr>
          <p:cNvPr id="20" name="Group 6"/>
          <p:cNvGrpSpPr/>
          <p:nvPr/>
        </p:nvGrpSpPr>
        <p:grpSpPr>
          <a:xfrm>
            <a:off x="723900" y="1694866"/>
            <a:ext cx="3408345" cy="1281500"/>
            <a:chOff x="0" y="0"/>
            <a:chExt cx="6350000" cy="6350000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22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pFill/>
            <a:ln w="34925">
              <a:solidFill>
                <a:schemeClr val="tx1"/>
              </a:solidFill>
            </a:ln>
          </p:spPr>
        </p:sp>
      </p:grpSp>
      <p:sp>
        <p:nvSpPr>
          <p:cNvPr id="21" name="TextBox 8"/>
          <p:cNvSpPr txBox="1"/>
          <p:nvPr/>
        </p:nvSpPr>
        <p:spPr>
          <a:xfrm>
            <a:off x="1531361" y="2130431"/>
            <a:ext cx="1793421" cy="41036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213"/>
              </a:lnSpc>
            </a:pPr>
            <a:r>
              <a:rPr lang="ko-KR" altLang="en-US" sz="2678" b="1" dirty="0">
                <a:solidFill>
                  <a:srgbClr val="6E4D2C"/>
                </a:solidFill>
                <a:latin typeface="Source Han Sans KR Normal Bold"/>
              </a:rPr>
              <a:t>개발 환경</a:t>
            </a:r>
            <a:endParaRPr lang="en-US" sz="2678" b="1" dirty="0">
              <a:solidFill>
                <a:srgbClr val="6E4D2C"/>
              </a:solidFill>
              <a:latin typeface="Source Han Sans KR Normal Bold"/>
            </a:endParaRPr>
          </a:p>
        </p:txBody>
      </p:sp>
      <p:sp>
        <p:nvSpPr>
          <p:cNvPr id="23" name="TextBox 9"/>
          <p:cNvSpPr txBox="1"/>
          <p:nvPr/>
        </p:nvSpPr>
        <p:spPr>
          <a:xfrm>
            <a:off x="5134110" y="3432449"/>
            <a:ext cx="2507012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latinLnBrk="1"/>
            <a:r>
              <a:rPr lang="en-US" altLang="ko-KR" sz="2000" dirty="0" smtClean="0"/>
              <a:t>1. Java(</a:t>
            </a:r>
            <a:r>
              <a:rPr lang="ko-KR" altLang="en-US" sz="2000" dirty="0" smtClean="0"/>
              <a:t>기본 언어</a:t>
            </a:r>
            <a:r>
              <a:rPr lang="en-US" altLang="ko-KR" sz="2000" dirty="0" smtClean="0"/>
              <a:t>)</a:t>
            </a:r>
          </a:p>
          <a:p>
            <a:r>
              <a:rPr lang="en-US" altLang="ko-KR" sz="2000" dirty="0" smtClean="0"/>
              <a:t>2. HTML</a:t>
            </a:r>
          </a:p>
          <a:p>
            <a:r>
              <a:rPr lang="en-US" altLang="ko-KR" sz="2000" dirty="0" smtClean="0"/>
              <a:t>3. JSP</a:t>
            </a:r>
            <a:endParaRPr lang="ko-KR" altLang="en-US" sz="2000" dirty="0"/>
          </a:p>
          <a:p>
            <a:pPr lvl="0" latinLnBrk="1"/>
            <a:r>
              <a:rPr lang="en-US" altLang="ko-KR" sz="2000" dirty="0" smtClean="0"/>
              <a:t>4. Java </a:t>
            </a:r>
            <a:r>
              <a:rPr lang="en-US" altLang="ko-KR" sz="2000" dirty="0"/>
              <a:t>Script</a:t>
            </a:r>
            <a:endParaRPr lang="ko-KR" altLang="en-US" sz="2000" dirty="0"/>
          </a:p>
          <a:p>
            <a:pPr lvl="0" latinLnBrk="1"/>
            <a:r>
              <a:rPr lang="en-US" altLang="ko-KR" sz="2000" dirty="0" smtClean="0"/>
              <a:t>5. jQuery</a:t>
            </a:r>
            <a:endParaRPr lang="ko-KR" altLang="en-US" sz="2000" dirty="0"/>
          </a:p>
        </p:txBody>
      </p:sp>
      <p:grpSp>
        <p:nvGrpSpPr>
          <p:cNvPr id="27" name="Group 14"/>
          <p:cNvGrpSpPr/>
          <p:nvPr/>
        </p:nvGrpSpPr>
        <p:grpSpPr>
          <a:xfrm>
            <a:off x="4467660" y="1653679"/>
            <a:ext cx="3261980" cy="1281500"/>
            <a:chOff x="178578" y="28874"/>
            <a:chExt cx="6321665" cy="6350000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29" name="Freeform 15"/>
            <p:cNvSpPr/>
            <p:nvPr/>
          </p:nvSpPr>
          <p:spPr>
            <a:xfrm>
              <a:off x="178578" y="28874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pFill/>
            <a:ln w="34925">
              <a:solidFill>
                <a:schemeClr val="tx1"/>
              </a:solidFill>
            </a:ln>
          </p:spPr>
        </p:sp>
      </p:grpSp>
      <p:sp>
        <p:nvSpPr>
          <p:cNvPr id="28" name="TextBox 16"/>
          <p:cNvSpPr txBox="1"/>
          <p:nvPr/>
        </p:nvSpPr>
        <p:spPr>
          <a:xfrm>
            <a:off x="5355086" y="2075069"/>
            <a:ext cx="1566028" cy="41036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213"/>
              </a:lnSpc>
            </a:pPr>
            <a:r>
              <a:rPr lang="ko-KR" altLang="en-US" sz="2678" b="1" dirty="0">
                <a:solidFill>
                  <a:srgbClr val="6E4D2C"/>
                </a:solidFill>
                <a:latin typeface="Source Han Sans KR Normal Bold"/>
              </a:rPr>
              <a:t>개발 언어</a:t>
            </a:r>
            <a:endParaRPr lang="en-US" sz="2678" b="1" dirty="0">
              <a:solidFill>
                <a:srgbClr val="6E4D2C"/>
              </a:solidFill>
              <a:latin typeface="Source Han Sans KR Normal Bold"/>
            </a:endParaRPr>
          </a:p>
        </p:txBody>
      </p:sp>
      <p:grpSp>
        <p:nvGrpSpPr>
          <p:cNvPr id="31" name="Group 18"/>
          <p:cNvGrpSpPr/>
          <p:nvPr/>
        </p:nvGrpSpPr>
        <p:grpSpPr>
          <a:xfrm>
            <a:off x="8072660" y="1694866"/>
            <a:ext cx="3246399" cy="1281500"/>
            <a:chOff x="0" y="0"/>
            <a:chExt cx="6350000" cy="6350000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33" name="Freeform 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pFill/>
            <a:ln w="34925">
              <a:solidFill>
                <a:schemeClr val="tx1"/>
              </a:solidFill>
            </a:ln>
          </p:spPr>
        </p:sp>
      </p:grpSp>
      <p:sp>
        <p:nvSpPr>
          <p:cNvPr id="32" name="TextBox 20"/>
          <p:cNvSpPr txBox="1"/>
          <p:nvPr/>
        </p:nvSpPr>
        <p:spPr>
          <a:xfrm>
            <a:off x="8821965" y="1925246"/>
            <a:ext cx="1632150" cy="82073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213"/>
              </a:lnSpc>
            </a:pPr>
            <a:r>
              <a:rPr lang="ko-KR" altLang="en-US" sz="2678" b="1" dirty="0">
                <a:solidFill>
                  <a:srgbClr val="6E4D2C"/>
                </a:solidFill>
                <a:latin typeface="Source Han Sans KR Normal Bold"/>
              </a:rPr>
              <a:t>개발 </a:t>
            </a:r>
            <a:r>
              <a:rPr lang="ko-KR" altLang="en-US" sz="2678" b="1" dirty="0" smtClean="0">
                <a:solidFill>
                  <a:srgbClr val="6E4D2C"/>
                </a:solidFill>
                <a:latin typeface="Source Han Sans KR Normal Bold"/>
              </a:rPr>
              <a:t>도구</a:t>
            </a:r>
            <a:endParaRPr lang="en-US" altLang="ko-KR" sz="2678" b="1" dirty="0">
              <a:solidFill>
                <a:srgbClr val="6E4D2C"/>
              </a:solidFill>
              <a:latin typeface="Source Han Sans KR Normal Bold"/>
            </a:endParaRPr>
          </a:p>
          <a:p>
            <a:pPr marL="0" lvl="0" indent="0" algn="ctr">
              <a:lnSpc>
                <a:spcPts val="3213"/>
              </a:lnSpc>
            </a:pPr>
            <a:r>
              <a:rPr lang="en-US" sz="2678" b="1" dirty="0" smtClean="0">
                <a:solidFill>
                  <a:srgbClr val="6E4D2C"/>
                </a:solidFill>
                <a:latin typeface="Source Han Sans KR Normal Bold"/>
              </a:rPr>
              <a:t>/</a:t>
            </a:r>
            <a:r>
              <a:rPr lang="ko-KR" altLang="en-US" sz="2678" b="1" dirty="0" smtClean="0">
                <a:solidFill>
                  <a:srgbClr val="6E4D2C"/>
                </a:solidFill>
                <a:latin typeface="Source Han Sans KR Normal Bold"/>
              </a:rPr>
              <a:t>방법</a:t>
            </a:r>
            <a:endParaRPr lang="en-US" sz="2678" b="1" dirty="0">
              <a:solidFill>
                <a:srgbClr val="6E4D2C"/>
              </a:solidFill>
              <a:latin typeface="Source Han Sans KR Normal 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209032" y="3304341"/>
            <a:ext cx="31027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1. </a:t>
            </a:r>
            <a:r>
              <a:rPr lang="en-US" altLang="ko-KR" sz="2000" dirty="0" err="1" smtClean="0"/>
              <a:t>eXERD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모델링</a:t>
            </a:r>
            <a:r>
              <a:rPr lang="en-US" altLang="ko-KR" sz="2000" dirty="0" smtClean="0"/>
              <a:t>) </a:t>
            </a:r>
          </a:p>
          <a:p>
            <a:r>
              <a:rPr lang="en-US" altLang="ko-KR" sz="2000" dirty="0" smtClean="0"/>
              <a:t>2. Ajax(</a:t>
            </a:r>
            <a:r>
              <a:rPr lang="ko-KR" altLang="en-US" sz="2000" dirty="0" smtClean="0"/>
              <a:t>비동기 통신 방법</a:t>
            </a:r>
            <a:r>
              <a:rPr lang="en-US" altLang="ko-KR" sz="2000" dirty="0" smtClean="0"/>
              <a:t>)</a:t>
            </a:r>
            <a:endParaRPr lang="ko-KR" altLang="en-US" sz="2000" dirty="0"/>
          </a:p>
          <a:p>
            <a:endParaRPr lang="ko-KR" altLang="en-US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587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070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439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113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760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각 삼각형 8"/>
          <p:cNvSpPr/>
          <p:nvPr/>
        </p:nvSpPr>
        <p:spPr>
          <a:xfrm flipH="1">
            <a:off x="18630900" y="5486400"/>
            <a:ext cx="2962275" cy="13716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90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모서리가 둥근 직사각형 18"/>
          <p:cNvSpPr/>
          <p:nvPr/>
        </p:nvSpPr>
        <p:spPr>
          <a:xfrm>
            <a:off x="254601" y="1095375"/>
            <a:ext cx="11682797" cy="5438775"/>
          </a:xfrm>
          <a:prstGeom prst="roundRect">
            <a:avLst/>
          </a:prstGeom>
          <a:solidFill>
            <a:schemeClr val="tx1">
              <a:lumMod val="65000"/>
              <a:lumOff val="3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자유형 9"/>
          <p:cNvSpPr/>
          <p:nvPr/>
        </p:nvSpPr>
        <p:spPr>
          <a:xfrm>
            <a:off x="1112402" y="2069692"/>
            <a:ext cx="3022817" cy="1225463"/>
          </a:xfrm>
          <a:custGeom>
            <a:avLst/>
            <a:gdLst>
              <a:gd name="connsiteX0" fmla="*/ 0 w 2118638"/>
              <a:gd name="connsiteY0" fmla="*/ 0 h 1122539"/>
              <a:gd name="connsiteX1" fmla="*/ 1557369 w 2118638"/>
              <a:gd name="connsiteY1" fmla="*/ 0 h 1122539"/>
              <a:gd name="connsiteX2" fmla="*/ 2118638 w 2118638"/>
              <a:gd name="connsiteY2" fmla="*/ 561270 h 1122539"/>
              <a:gd name="connsiteX3" fmla="*/ 1557369 w 2118638"/>
              <a:gd name="connsiteY3" fmla="*/ 1122539 h 1122539"/>
              <a:gd name="connsiteX4" fmla="*/ 0 w 2118638"/>
              <a:gd name="connsiteY4" fmla="*/ 1122539 h 1122539"/>
              <a:gd name="connsiteX5" fmla="*/ 0 w 2118638"/>
              <a:gd name="connsiteY5" fmla="*/ 0 h 1122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8638" h="1122539">
                <a:moveTo>
                  <a:pt x="0" y="0"/>
                </a:moveTo>
                <a:lnTo>
                  <a:pt x="1557369" y="0"/>
                </a:lnTo>
                <a:lnTo>
                  <a:pt x="2118638" y="561270"/>
                </a:lnTo>
                <a:lnTo>
                  <a:pt x="1557369" y="1122539"/>
                </a:lnTo>
                <a:lnTo>
                  <a:pt x="0" y="112253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  <a:alpha val="47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6012" tIns="48006" rIns="304638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/>
              <a:t>주제선정</a:t>
            </a:r>
            <a:r>
              <a:rPr lang="en-US" altLang="ko-KR" sz="1800" b="1" kern="1200" dirty="0"/>
              <a:t>/</a:t>
            </a:r>
            <a:r>
              <a:rPr lang="ko-KR" altLang="en-US" sz="1800" b="1" kern="1200" dirty="0"/>
              <a:t>기획</a:t>
            </a:r>
            <a:endParaRPr lang="en-US" altLang="ko-KR" sz="1800" b="1" kern="1200" dirty="0"/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/>
              <a:t>(2022.04.25)</a:t>
            </a:r>
            <a:endParaRPr lang="ko-KR" altLang="en-US" sz="1400" b="1" kern="1200" dirty="0"/>
          </a:p>
        </p:txBody>
      </p:sp>
      <p:sp>
        <p:nvSpPr>
          <p:cNvPr id="11" name="자유형 10"/>
          <p:cNvSpPr/>
          <p:nvPr/>
        </p:nvSpPr>
        <p:spPr>
          <a:xfrm>
            <a:off x="3531305" y="2103526"/>
            <a:ext cx="3022817" cy="1170750"/>
          </a:xfrm>
          <a:custGeom>
            <a:avLst/>
            <a:gdLst>
              <a:gd name="connsiteX0" fmla="*/ 0 w 2118638"/>
              <a:gd name="connsiteY0" fmla="*/ 0 h 1072421"/>
              <a:gd name="connsiteX1" fmla="*/ 1582428 w 2118638"/>
              <a:gd name="connsiteY1" fmla="*/ 0 h 1072421"/>
              <a:gd name="connsiteX2" fmla="*/ 2118638 w 2118638"/>
              <a:gd name="connsiteY2" fmla="*/ 536211 h 1072421"/>
              <a:gd name="connsiteX3" fmla="*/ 1582428 w 2118638"/>
              <a:gd name="connsiteY3" fmla="*/ 1072421 h 1072421"/>
              <a:gd name="connsiteX4" fmla="*/ 0 w 2118638"/>
              <a:gd name="connsiteY4" fmla="*/ 1072421 h 1072421"/>
              <a:gd name="connsiteX5" fmla="*/ 536211 w 2118638"/>
              <a:gd name="connsiteY5" fmla="*/ 536211 h 1072421"/>
              <a:gd name="connsiteX6" fmla="*/ 0 w 2118638"/>
              <a:gd name="connsiteY6" fmla="*/ 0 h 107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72421">
                <a:moveTo>
                  <a:pt x="0" y="0"/>
                </a:moveTo>
                <a:lnTo>
                  <a:pt x="1582428" y="0"/>
                </a:lnTo>
                <a:lnTo>
                  <a:pt x="2118638" y="536211"/>
                </a:lnTo>
                <a:lnTo>
                  <a:pt x="1582428" y="1072421"/>
                </a:lnTo>
                <a:lnTo>
                  <a:pt x="0" y="1072421"/>
                </a:lnTo>
                <a:lnTo>
                  <a:pt x="536211" y="53621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8220" tIns="48006" rIns="560213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/>
              <a:t>화면설계</a:t>
            </a:r>
            <a:r>
              <a:rPr lang="en-US" altLang="ko-KR" sz="1800" b="1" kern="1200" dirty="0"/>
              <a:t>/HTML</a:t>
            </a:r>
            <a:r>
              <a:rPr lang="ko-KR" altLang="en-US" sz="1800" b="1" kern="1200" dirty="0"/>
              <a:t>제작</a:t>
            </a:r>
            <a:endParaRPr lang="en-US" altLang="ko-KR" sz="1800" b="1" kern="1200" dirty="0"/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/>
              <a:t>(2022.04.26 ~ 2022.05.06</a:t>
            </a:r>
            <a:r>
              <a:rPr lang="en-US" altLang="ko-KR" sz="1050" b="1" kern="1200" dirty="0"/>
              <a:t>)</a:t>
            </a:r>
            <a:endParaRPr lang="ko-KR" altLang="en-US" sz="1050" b="1" kern="1200" dirty="0"/>
          </a:p>
        </p:txBody>
      </p:sp>
      <p:sp>
        <p:nvSpPr>
          <p:cNvPr id="12" name="자유형 11"/>
          <p:cNvSpPr/>
          <p:nvPr/>
        </p:nvSpPr>
        <p:spPr>
          <a:xfrm>
            <a:off x="5926205" y="2069688"/>
            <a:ext cx="3022817" cy="1222512"/>
          </a:xfrm>
          <a:custGeom>
            <a:avLst/>
            <a:gdLst>
              <a:gd name="connsiteX0" fmla="*/ 0 w 2118638"/>
              <a:gd name="connsiteY0" fmla="*/ 0 h 1119836"/>
              <a:gd name="connsiteX1" fmla="*/ 1558720 w 2118638"/>
              <a:gd name="connsiteY1" fmla="*/ 0 h 1119836"/>
              <a:gd name="connsiteX2" fmla="*/ 2118638 w 2118638"/>
              <a:gd name="connsiteY2" fmla="*/ 559918 h 1119836"/>
              <a:gd name="connsiteX3" fmla="*/ 1558720 w 2118638"/>
              <a:gd name="connsiteY3" fmla="*/ 1119836 h 1119836"/>
              <a:gd name="connsiteX4" fmla="*/ 0 w 2118638"/>
              <a:gd name="connsiteY4" fmla="*/ 1119836 h 1119836"/>
              <a:gd name="connsiteX5" fmla="*/ 559918 w 2118638"/>
              <a:gd name="connsiteY5" fmla="*/ 559918 h 1119836"/>
              <a:gd name="connsiteX6" fmla="*/ 0 w 2118638"/>
              <a:gd name="connsiteY6" fmla="*/ 0 h 1119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119836">
                <a:moveTo>
                  <a:pt x="0" y="0"/>
                </a:moveTo>
                <a:lnTo>
                  <a:pt x="1558720" y="0"/>
                </a:lnTo>
                <a:lnTo>
                  <a:pt x="2118638" y="559918"/>
                </a:lnTo>
                <a:lnTo>
                  <a:pt x="1558720" y="1119836"/>
                </a:lnTo>
                <a:lnTo>
                  <a:pt x="0" y="1119836"/>
                </a:lnTo>
                <a:lnTo>
                  <a:pt x="559918" y="559918"/>
                </a:lnTo>
                <a:lnTo>
                  <a:pt x="0" y="0"/>
                </a:lnTo>
                <a:close/>
              </a:path>
            </a:pathLst>
          </a:custGeom>
          <a:solidFill>
            <a:srgbClr val="94B6D2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1927" tIns="48006" rIns="583921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bg1"/>
                </a:solidFill>
              </a:rPr>
              <a:t>DB</a:t>
            </a:r>
            <a:r>
              <a:rPr lang="ko-KR" altLang="en-US" sz="1800" b="1" kern="1200" dirty="0">
                <a:solidFill>
                  <a:schemeClr val="bg1"/>
                </a:solidFill>
              </a:rPr>
              <a:t>설계</a:t>
            </a:r>
            <a:endParaRPr lang="en-US" altLang="ko-KR" sz="1800" b="1" kern="1200" dirty="0">
              <a:solidFill>
                <a:schemeClr val="bg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bg1"/>
                </a:solidFill>
              </a:rPr>
              <a:t>(2022.05.06)</a:t>
            </a:r>
            <a:endParaRPr lang="ko-KR" altLang="en-US" sz="1400" b="1" kern="1200" dirty="0">
              <a:solidFill>
                <a:schemeClr val="bg1"/>
              </a:solidFill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8347041" y="2065821"/>
            <a:ext cx="2473359" cy="1222734"/>
          </a:xfrm>
          <a:custGeom>
            <a:avLst/>
            <a:gdLst>
              <a:gd name="connsiteX0" fmla="*/ 0 w 1733533"/>
              <a:gd name="connsiteY0" fmla="*/ 0 h 1120039"/>
              <a:gd name="connsiteX1" fmla="*/ 1173514 w 1733533"/>
              <a:gd name="connsiteY1" fmla="*/ 0 h 1120039"/>
              <a:gd name="connsiteX2" fmla="*/ 1733533 w 1733533"/>
              <a:gd name="connsiteY2" fmla="*/ 560020 h 1120039"/>
              <a:gd name="connsiteX3" fmla="*/ 1173514 w 1733533"/>
              <a:gd name="connsiteY3" fmla="*/ 1120039 h 1120039"/>
              <a:gd name="connsiteX4" fmla="*/ 0 w 1733533"/>
              <a:gd name="connsiteY4" fmla="*/ 1120039 h 1120039"/>
              <a:gd name="connsiteX5" fmla="*/ 560020 w 1733533"/>
              <a:gd name="connsiteY5" fmla="*/ 560020 h 1120039"/>
              <a:gd name="connsiteX6" fmla="*/ 0 w 1733533"/>
              <a:gd name="connsiteY6" fmla="*/ 0 h 112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33533" h="1120039">
                <a:moveTo>
                  <a:pt x="0" y="0"/>
                </a:moveTo>
                <a:lnTo>
                  <a:pt x="1173514" y="0"/>
                </a:lnTo>
                <a:lnTo>
                  <a:pt x="1733533" y="560020"/>
                </a:lnTo>
                <a:lnTo>
                  <a:pt x="1173514" y="1120039"/>
                </a:lnTo>
                <a:lnTo>
                  <a:pt x="0" y="1120039"/>
                </a:lnTo>
                <a:lnTo>
                  <a:pt x="560020" y="560020"/>
                </a:lnTo>
                <a:lnTo>
                  <a:pt x="0" y="0"/>
                </a:lnTo>
                <a:close/>
              </a:path>
            </a:pathLst>
          </a:custGeom>
          <a:solidFill>
            <a:srgbClr val="BFD3E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2029" tIns="48006" rIns="584022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>
                <a:solidFill>
                  <a:schemeClr val="tx1"/>
                </a:solidFill>
              </a:rPr>
              <a:t>기획발표</a:t>
            </a:r>
            <a:endParaRPr lang="en-US" altLang="ko-KR" sz="1800" b="1" kern="1200" dirty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tx1"/>
                </a:solidFill>
              </a:rPr>
              <a:t>(2022.05.09)</a:t>
            </a:r>
            <a:endParaRPr lang="ko-KR" altLang="en-US" sz="1800" b="1" kern="1200" dirty="0">
              <a:solidFill>
                <a:schemeClr val="tx1"/>
              </a:solidFill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587976" y="4594035"/>
            <a:ext cx="3037838" cy="1252006"/>
          </a:xfrm>
          <a:custGeom>
            <a:avLst/>
            <a:gdLst>
              <a:gd name="connsiteX0" fmla="*/ 0 w 2118638"/>
              <a:gd name="connsiteY0" fmla="*/ 0 h 1063709"/>
              <a:gd name="connsiteX1" fmla="*/ 1586784 w 2118638"/>
              <a:gd name="connsiteY1" fmla="*/ 0 h 1063709"/>
              <a:gd name="connsiteX2" fmla="*/ 2118638 w 2118638"/>
              <a:gd name="connsiteY2" fmla="*/ 531855 h 1063709"/>
              <a:gd name="connsiteX3" fmla="*/ 1586784 w 2118638"/>
              <a:gd name="connsiteY3" fmla="*/ 1063709 h 1063709"/>
              <a:gd name="connsiteX4" fmla="*/ 0 w 2118638"/>
              <a:gd name="connsiteY4" fmla="*/ 1063709 h 1063709"/>
              <a:gd name="connsiteX5" fmla="*/ 531855 w 2118638"/>
              <a:gd name="connsiteY5" fmla="*/ 531855 h 1063709"/>
              <a:gd name="connsiteX6" fmla="*/ 0 w 2118638"/>
              <a:gd name="connsiteY6" fmla="*/ 0 h 1063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63709">
                <a:moveTo>
                  <a:pt x="0" y="0"/>
                </a:moveTo>
                <a:lnTo>
                  <a:pt x="1586784" y="0"/>
                </a:lnTo>
                <a:lnTo>
                  <a:pt x="2118638" y="531855"/>
                </a:lnTo>
                <a:lnTo>
                  <a:pt x="1586784" y="1063709"/>
                </a:lnTo>
                <a:lnTo>
                  <a:pt x="0" y="1063709"/>
                </a:lnTo>
                <a:lnTo>
                  <a:pt x="531855" y="531855"/>
                </a:lnTo>
                <a:lnTo>
                  <a:pt x="0" y="0"/>
                </a:lnTo>
                <a:close/>
              </a:path>
            </a:pathLst>
          </a:custGeom>
          <a:solidFill>
            <a:srgbClr val="D9969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3864" tIns="48006" rIns="555857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dirty="0">
                <a:solidFill>
                  <a:schemeClr val="tx1"/>
                </a:solidFill>
              </a:rPr>
              <a:t>JSP</a:t>
            </a:r>
            <a:r>
              <a:rPr lang="ko-KR" altLang="en-US" sz="1800" b="1" kern="1200" dirty="0">
                <a:solidFill>
                  <a:schemeClr val="tx1"/>
                </a:solidFill>
              </a:rPr>
              <a:t>변환</a:t>
            </a:r>
            <a:endParaRPr lang="en-US" altLang="ko-KR" sz="1800" b="1" kern="1200" dirty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tx1"/>
                </a:solidFill>
              </a:rPr>
              <a:t>(2022.05.09~</a:t>
            </a: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>
                <a:solidFill>
                  <a:schemeClr val="tx1"/>
                </a:solidFill>
              </a:rPr>
              <a:t>2022.05.10)</a:t>
            </a:r>
            <a:endParaRPr lang="ko-KR" altLang="en-US" sz="1400" b="1" kern="1200" dirty="0">
              <a:solidFill>
                <a:schemeClr val="tx1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3076575" y="4582965"/>
            <a:ext cx="3037838" cy="1276324"/>
          </a:xfrm>
          <a:custGeom>
            <a:avLst/>
            <a:gdLst>
              <a:gd name="connsiteX0" fmla="*/ 0 w 2118638"/>
              <a:gd name="connsiteY0" fmla="*/ 0 h 1084370"/>
              <a:gd name="connsiteX1" fmla="*/ 1576453 w 2118638"/>
              <a:gd name="connsiteY1" fmla="*/ 0 h 1084370"/>
              <a:gd name="connsiteX2" fmla="*/ 2118638 w 2118638"/>
              <a:gd name="connsiteY2" fmla="*/ 542185 h 1084370"/>
              <a:gd name="connsiteX3" fmla="*/ 1576453 w 2118638"/>
              <a:gd name="connsiteY3" fmla="*/ 1084370 h 1084370"/>
              <a:gd name="connsiteX4" fmla="*/ 0 w 2118638"/>
              <a:gd name="connsiteY4" fmla="*/ 1084370 h 1084370"/>
              <a:gd name="connsiteX5" fmla="*/ 542185 w 2118638"/>
              <a:gd name="connsiteY5" fmla="*/ 542185 h 1084370"/>
              <a:gd name="connsiteX6" fmla="*/ 0 w 2118638"/>
              <a:gd name="connsiteY6" fmla="*/ 0 h 1084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084370">
                <a:moveTo>
                  <a:pt x="0" y="0"/>
                </a:moveTo>
                <a:lnTo>
                  <a:pt x="1576453" y="0"/>
                </a:lnTo>
                <a:lnTo>
                  <a:pt x="2118638" y="542185"/>
                </a:lnTo>
                <a:lnTo>
                  <a:pt x="1576453" y="1084370"/>
                </a:lnTo>
                <a:lnTo>
                  <a:pt x="0" y="1084370"/>
                </a:lnTo>
                <a:lnTo>
                  <a:pt x="542185" y="5421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14194" tIns="48006" rIns="566188" bIns="48006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800" b="1" kern="1200" dirty="0" err="1" smtClean="0">
                <a:solidFill>
                  <a:schemeClr val="tx1"/>
                </a:solidFill>
              </a:rPr>
              <a:t>개발구현</a:t>
            </a:r>
            <a:r>
              <a:rPr lang="en-US" altLang="ko-KR" sz="1800" b="1" kern="1200" dirty="0" smtClean="0">
                <a:solidFill>
                  <a:schemeClr val="tx1"/>
                </a:solidFill>
              </a:rPr>
              <a:t>(DB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smtClean="0">
                <a:solidFill>
                  <a:schemeClr val="tx1"/>
                </a:solidFill>
              </a:rPr>
              <a:t>연결</a:t>
            </a:r>
            <a:r>
              <a:rPr lang="en-US" altLang="ko-KR" b="1" dirty="0" smtClean="0">
                <a:solidFill>
                  <a:schemeClr val="tx1"/>
                </a:solidFill>
              </a:rPr>
              <a:t>, </a:t>
            </a:r>
            <a:r>
              <a:rPr lang="ko-KR" altLang="en-US" b="1" dirty="0" err="1" smtClean="0">
                <a:solidFill>
                  <a:schemeClr val="tx1"/>
                </a:solidFill>
              </a:rPr>
              <a:t>로직</a:t>
            </a:r>
            <a:r>
              <a:rPr lang="ko-KR" altLang="en-US" b="1" dirty="0" smtClean="0">
                <a:solidFill>
                  <a:schemeClr val="tx1"/>
                </a:solidFill>
              </a:rPr>
              <a:t> 연결</a:t>
            </a:r>
            <a:r>
              <a:rPr lang="en-US" altLang="ko-KR" b="1" dirty="0" smtClean="0">
                <a:solidFill>
                  <a:schemeClr val="tx1"/>
                </a:solidFill>
              </a:rPr>
              <a:t>)</a:t>
            </a:r>
            <a:endParaRPr lang="en-US" altLang="ko-KR" sz="1800" b="1" kern="1200" dirty="0" smtClean="0">
              <a:solidFill>
                <a:schemeClr val="tx1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 smtClean="0">
                <a:solidFill>
                  <a:schemeClr val="tx1"/>
                </a:solidFill>
              </a:rPr>
              <a:t>(2022.05.10~</a:t>
            </a: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400" b="1" kern="1200" dirty="0" smtClean="0">
                <a:solidFill>
                  <a:schemeClr val="tx1"/>
                </a:solidFill>
              </a:rPr>
              <a:t>2022.05.19)</a:t>
            </a:r>
            <a:endParaRPr lang="ko-KR" altLang="en-US" sz="1400" b="1" kern="1200" dirty="0">
              <a:solidFill>
                <a:schemeClr val="tx1"/>
              </a:solidFill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7824009" y="4259001"/>
            <a:ext cx="3509466" cy="1830464"/>
          </a:xfrm>
          <a:custGeom>
            <a:avLst/>
            <a:gdLst>
              <a:gd name="connsiteX0" fmla="*/ 0 w 2118638"/>
              <a:gd name="connsiteY0" fmla="*/ 0 h 1105039"/>
              <a:gd name="connsiteX1" fmla="*/ 1566119 w 2118638"/>
              <a:gd name="connsiteY1" fmla="*/ 0 h 1105039"/>
              <a:gd name="connsiteX2" fmla="*/ 2118638 w 2118638"/>
              <a:gd name="connsiteY2" fmla="*/ 552520 h 1105039"/>
              <a:gd name="connsiteX3" fmla="*/ 1566119 w 2118638"/>
              <a:gd name="connsiteY3" fmla="*/ 1105039 h 1105039"/>
              <a:gd name="connsiteX4" fmla="*/ 0 w 2118638"/>
              <a:gd name="connsiteY4" fmla="*/ 1105039 h 1105039"/>
              <a:gd name="connsiteX5" fmla="*/ 552520 w 2118638"/>
              <a:gd name="connsiteY5" fmla="*/ 552520 h 1105039"/>
              <a:gd name="connsiteX6" fmla="*/ 0 w 2118638"/>
              <a:gd name="connsiteY6" fmla="*/ 0 h 1105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8638" h="1105039">
                <a:moveTo>
                  <a:pt x="0" y="0"/>
                </a:moveTo>
                <a:lnTo>
                  <a:pt x="1566119" y="0"/>
                </a:lnTo>
                <a:lnTo>
                  <a:pt x="2118638" y="552520"/>
                </a:lnTo>
                <a:lnTo>
                  <a:pt x="1566119" y="1105039"/>
                </a:lnTo>
                <a:lnTo>
                  <a:pt x="0" y="1105039"/>
                </a:lnTo>
                <a:lnTo>
                  <a:pt x="552520" y="5525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4529" tIns="48006" rIns="576522" bIns="48006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200" b="1" kern="1200" dirty="0" smtClean="0">
                <a:solidFill>
                  <a:srgbClr val="FFFF00"/>
                </a:solidFill>
              </a:rPr>
              <a:t>★ </a:t>
            </a:r>
            <a:r>
              <a:rPr lang="ko-KR" altLang="en-US" sz="2200" b="1" kern="1200" dirty="0" err="1" smtClean="0">
                <a:solidFill>
                  <a:srgbClr val="FFFF00"/>
                </a:solidFill>
              </a:rPr>
              <a:t>구현발표</a:t>
            </a:r>
            <a:r>
              <a:rPr lang="ko-KR" altLang="en-US" sz="2200" b="1" dirty="0">
                <a:solidFill>
                  <a:srgbClr val="FFFF00"/>
                </a:solidFill>
              </a:rPr>
              <a:t> </a:t>
            </a:r>
            <a:r>
              <a:rPr lang="ko-KR" altLang="en-US" sz="2200" b="1" dirty="0" smtClean="0">
                <a:solidFill>
                  <a:srgbClr val="FFFF00"/>
                </a:solidFill>
              </a:rPr>
              <a:t>★</a:t>
            </a:r>
            <a:endParaRPr lang="en-US" altLang="ko-KR" sz="2200" b="1" kern="1200" dirty="0">
              <a:solidFill>
                <a:srgbClr val="FFFF00"/>
              </a:solidFill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2200" b="1" kern="1200" dirty="0">
                <a:solidFill>
                  <a:srgbClr val="FFFF00"/>
                </a:solidFill>
              </a:rPr>
              <a:t>(</a:t>
            </a:r>
            <a:r>
              <a:rPr lang="en-US" altLang="ko-KR" sz="2200" b="1" kern="1200" dirty="0" smtClean="0">
                <a:solidFill>
                  <a:srgbClr val="FFFF00"/>
                </a:solidFill>
              </a:rPr>
              <a:t>2022.05.27)</a:t>
            </a:r>
            <a:endParaRPr lang="ko-KR" altLang="en-US" sz="2200" b="1" kern="1200" dirty="0">
              <a:solidFill>
                <a:srgbClr val="FFFF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200775" y="5005755"/>
            <a:ext cx="2434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ㆍ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01543" y="1425906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/>
              <a:t>중간 발표</a:t>
            </a:r>
            <a:endParaRPr lang="ko-KR" altLang="en-US" sz="24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501543" y="3905925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/>
              <a:t>최종 발표</a:t>
            </a:r>
            <a:endParaRPr lang="ko-KR" altLang="en-US" sz="2400" b="1" dirty="0"/>
          </a:p>
        </p:txBody>
      </p:sp>
      <p:sp>
        <p:nvSpPr>
          <p:cNvPr id="29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TextBox 5"/>
          <p:cNvSpPr txBox="1"/>
          <p:nvPr/>
        </p:nvSpPr>
        <p:spPr>
          <a:xfrm>
            <a:off x="402679" y="130032"/>
            <a:ext cx="3732539" cy="456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프로젝트 개발 일정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7072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689797" y="130032"/>
            <a:ext cx="4901378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–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다이어그램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(</a:t>
            </a:r>
            <a:r>
              <a:rPr lang="ko-KR" altLang="en-US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예시</a:t>
            </a:r>
            <a:r>
              <a:rPr lang="en-US" altLang="ko-KR" sz="28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)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04819" y="2169901"/>
            <a:ext cx="1798856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52600" y="2169900"/>
            <a:ext cx="1798856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시퀀스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869145" y="2169900"/>
            <a:ext cx="1798856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클래스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96" y="3148353"/>
            <a:ext cx="2962452" cy="220911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275" y="3148353"/>
            <a:ext cx="3219450" cy="220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03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10000" b="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95275" y="295275"/>
            <a:ext cx="11639550" cy="6106189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65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r>
              <a:rPr lang="en-US" altLang="ko-KR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65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 </a:t>
            </a:r>
            <a:r>
              <a:rPr lang="ko-KR" altLang="en-US" sz="5000" b="1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다이어그램</a:t>
            </a:r>
            <a:endParaRPr lang="en-US" altLang="ko-KR" sz="5000" b="1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024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5"/>
          <p:cNvSpPr txBox="1"/>
          <p:nvPr/>
        </p:nvSpPr>
        <p:spPr>
          <a:xfrm>
            <a:off x="334865" y="130032"/>
            <a:ext cx="3868168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ko-KR" altLang="en-US" sz="2800" b="1" dirty="0" err="1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86601" y="130032"/>
            <a:ext cx="4516110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전체 시스템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25" y="953108"/>
            <a:ext cx="10363200" cy="567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214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utoShape 6"/>
          <p:cNvSpPr/>
          <p:nvPr/>
        </p:nvSpPr>
        <p:spPr>
          <a:xfrm flipV="1">
            <a:off x="0" y="721358"/>
            <a:ext cx="12192000" cy="21592"/>
          </a:xfrm>
          <a:prstGeom prst="line">
            <a:avLst/>
          </a:prstGeom>
          <a:ln w="47625" cap="rnd">
            <a:solidFill>
              <a:schemeClr val="tx1">
                <a:lumMod val="75000"/>
                <a:lumOff val="2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/>
          <p:cNvSpPr/>
          <p:nvPr/>
        </p:nvSpPr>
        <p:spPr>
          <a:xfrm>
            <a:off x="209550" y="878061"/>
            <a:ext cx="11639550" cy="5828203"/>
          </a:xfrm>
          <a:prstGeom prst="rect">
            <a:avLst/>
          </a:prstGeom>
          <a:solidFill>
            <a:schemeClr val="tx1">
              <a:lumMod val="50000"/>
              <a:lumOff val="5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78386" y="130032"/>
            <a:ext cx="3732539" cy="5001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</a:pPr>
            <a:r>
              <a:rPr lang="ko-KR" altLang="en-US" sz="2800" b="1" u="none" dirty="0" err="1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 </a:t>
            </a: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홈페이지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62" y="1095375"/>
            <a:ext cx="10963275" cy="5393574"/>
          </a:xfrm>
          <a:prstGeom prst="rect">
            <a:avLst/>
          </a:prstGeom>
        </p:spPr>
      </p:pic>
      <p:sp>
        <p:nvSpPr>
          <p:cNvPr id="8" name="TextBox 5"/>
          <p:cNvSpPr txBox="1"/>
          <p:nvPr/>
        </p:nvSpPr>
        <p:spPr>
          <a:xfrm>
            <a:off x="318823" y="130032"/>
            <a:ext cx="3900252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919"/>
              </a:lnSpc>
            </a:pPr>
            <a:r>
              <a:rPr lang="ko-KR" altLang="en-US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분석 내역 </a:t>
            </a:r>
            <a:r>
              <a:rPr lang="en-US" altLang="ko-KR" sz="2800" b="1" u="none" dirty="0" smtClean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-</a:t>
            </a:r>
            <a:r>
              <a:rPr lang="ko-KR" altLang="en-US" sz="2800" b="1" dirty="0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 </a:t>
            </a:r>
            <a:r>
              <a:rPr lang="ko-KR" altLang="en-US" sz="2800" b="1" dirty="0" err="1">
                <a:solidFill>
                  <a:srgbClr val="202020"/>
                </a:solidFill>
                <a:latin typeface="Arita Buri Medium Bold" panose="020B0600000101010101" charset="-127"/>
                <a:ea typeface="Arita Buri Medium Bold" panose="020B0600000101010101" charset="-127"/>
              </a:rPr>
              <a:t>유스케이스</a:t>
            </a:r>
            <a:endParaRPr lang="en-US" sz="2800" b="1" u="none" dirty="0">
              <a:solidFill>
                <a:srgbClr val="202020"/>
              </a:solidFill>
              <a:latin typeface="Arita Buri Medium Bold" panose="020B0600000101010101" charset="-127"/>
              <a:ea typeface="Arita Buri Medium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217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473</Words>
  <Application>Microsoft Office PowerPoint</Application>
  <PresentationFormat>와이드스크린</PresentationFormat>
  <Paragraphs>131</Paragraphs>
  <Slides>44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2" baseType="lpstr">
      <vt:lpstr>Arita Buri Medium Bold</vt:lpstr>
      <vt:lpstr>Pattaya</vt:lpstr>
      <vt:lpstr>Source Han Sans KR Normal Bold</vt:lpstr>
      <vt:lpstr>맑은 고딕</vt:lpstr>
      <vt:lpstr>Arial</vt:lpstr>
      <vt:lpstr>Bell MT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736</dc:creator>
  <cp:lastModifiedBy>MYCOM</cp:lastModifiedBy>
  <cp:revision>75</cp:revision>
  <dcterms:created xsi:type="dcterms:W3CDTF">2022-05-16T03:13:46Z</dcterms:created>
  <dcterms:modified xsi:type="dcterms:W3CDTF">2022-05-23T06:48:46Z</dcterms:modified>
</cp:coreProperties>
</file>

<file path=docProps/thumbnail.jpeg>
</file>